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72" r:id="rId3"/>
    <p:sldId id="257" r:id="rId4"/>
    <p:sldId id="258" r:id="rId5"/>
    <p:sldId id="259" r:id="rId6"/>
    <p:sldId id="273" r:id="rId7"/>
    <p:sldId id="274" r:id="rId8"/>
    <p:sldId id="275" r:id="rId9"/>
    <p:sldId id="276" r:id="rId10"/>
    <p:sldId id="277" r:id="rId11"/>
    <p:sldId id="283" r:id="rId12"/>
    <p:sldId id="282" r:id="rId13"/>
    <p:sldId id="279" r:id="rId14"/>
    <p:sldId id="278" r:id="rId15"/>
    <p:sldId id="269" r:id="rId16"/>
    <p:sldId id="267" r:id="rId17"/>
    <p:sldId id="268" r:id="rId18"/>
    <p:sldId id="286" r:id="rId19"/>
    <p:sldId id="270" r:id="rId20"/>
    <p:sldId id="284" r:id="rId21"/>
    <p:sldId id="285" r:id="rId22"/>
    <p:sldId id="271" r:id="rId23"/>
    <p:sldId id="280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77"/>
      <p:regular r:id="rId31"/>
      <p:bold r:id="rId32"/>
      <p:italic r:id="rId33"/>
      <p:boldItalic r:id="rId34"/>
    </p:embeddedFont>
    <p:embeddedFont>
      <p:font typeface="Sarabun" pitchFamily="2" charset="-34"/>
      <p:regular r:id="rId35"/>
      <p:bold r:id="rId36"/>
      <p:italic r:id="rId37"/>
      <p:boldItalic r:id="rId38"/>
    </p:embeddedFont>
    <p:embeddedFont>
      <p:font typeface="Trebuchet MS" panose="020B0703020202090204" pitchFamily="34" charset="0"/>
      <p:regular r:id="rId39"/>
      <p:bold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E29F16-B223-48EA-944F-75B0EB144BFA}">
  <a:tblStyle styleId="{7CE29F16-B223-48EA-944F-75B0EB144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413"/>
  </p:normalViewPr>
  <p:slideViewPr>
    <p:cSldViewPr snapToGrid="0">
      <p:cViewPr>
        <p:scale>
          <a:sx n="83" d="100"/>
          <a:sy n="83" d="100"/>
        </p:scale>
        <p:origin x="1280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1085928fd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1085928fd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e2355872c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e2355872c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7dcb1abb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7dcb1abb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7dcb1abb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7dcb1abb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7dcb1abb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7dcb1abb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/>
              <a:t>Google </a:t>
            </a:r>
            <a:r>
              <a:rPr lang="en-US" sz="1100" b="1" dirty="0" err="1"/>
              <a:t>Colab</a:t>
            </a:r>
            <a:r>
              <a:rPr lang="en-US" sz="1100" dirty="0"/>
              <a:t>: A free cloud service by Google.</a:t>
            </a:r>
          </a:p>
          <a:p>
            <a:r>
              <a:rPr lang="en-US" sz="1100" b="1" dirty="0"/>
              <a:t>GPU Advantage</a:t>
            </a:r>
            <a:r>
              <a:rPr lang="en-US" sz="1100" dirty="0"/>
              <a:t>: Accelerated training times and improved performance.</a:t>
            </a:r>
          </a:p>
          <a:p>
            <a:r>
              <a:rPr lang="en-US" sz="1100" b="1" dirty="0"/>
              <a:t>Accessibility</a:t>
            </a:r>
            <a:r>
              <a:rPr lang="en-US" sz="1100" dirty="0"/>
              <a:t>: Allows for training complex models without needing high-end local machines.</a:t>
            </a:r>
          </a:p>
          <a:p>
            <a:r>
              <a:rPr lang="en-US" sz="1100" b="1" dirty="0"/>
              <a:t>Benefit</a:t>
            </a:r>
            <a:r>
              <a:rPr lang="en-US" sz="1100" dirty="0"/>
              <a:t>: Enables us to train deeper and more complex DNN architectures efficiently.</a:t>
            </a:r>
          </a:p>
          <a:p>
            <a:r>
              <a:rPr lang="en-US" sz="1100" b="1" dirty="0" err="1"/>
              <a:t>PyTorch</a:t>
            </a:r>
            <a:r>
              <a:rPr lang="en-US" sz="1100" b="1" dirty="0"/>
              <a:t>: </a:t>
            </a:r>
            <a:r>
              <a:rPr lang="en-US" sz="1100" dirty="0"/>
              <a:t>A powerful deep learning framework, Enables building dynamic neural network architectures.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6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1085928fd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1085928fd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28ef90cd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28ef90cd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9d571e36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9d571e36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28ef90cd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28ef90cd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10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A1A4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4"/>
                </a:highlight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4"/>
                </a:highlight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Sarabun"/>
              <a:buNone/>
              <a:defRPr sz="42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1825" y="6000"/>
            <a:ext cx="745750" cy="63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633300"/>
          </a:xfrm>
          <a:prstGeom prst="rect">
            <a:avLst/>
          </a:prstGeom>
          <a:solidFill>
            <a:srgbClr val="0A1A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28592" y="71500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Sarabun"/>
              <a:buNone/>
              <a:defRPr sz="2600"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7650" y="14591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2626" y="24450"/>
            <a:ext cx="682500" cy="58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9144000" cy="633300"/>
          </a:xfrm>
          <a:prstGeom prst="rect">
            <a:avLst/>
          </a:prstGeom>
          <a:solidFill>
            <a:srgbClr val="0A1A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727650" y="156992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2054" y="156992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828592" y="715006"/>
            <a:ext cx="745763" cy="45826"/>
            <a:chOff x="4580561" y="2589004"/>
            <a:chExt cx="1064464" cy="25200"/>
          </a:xfrm>
        </p:grpSpPr>
        <p:sp>
          <p:nvSpPr>
            <p:cNvPr id="39" name="Google Shape;3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Sarabun"/>
              <a:buNone/>
              <a:defRPr sz="2600">
                <a:latin typeface="Sarabun"/>
                <a:ea typeface="Sarabun"/>
                <a:cs typeface="Sarabun"/>
                <a:sym typeface="Sarabu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pic>
        <p:nvPicPr>
          <p:cNvPr id="42" name="Google Shape;4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2626" y="24450"/>
            <a:ext cx="682500" cy="58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" name="Google Shape;53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980000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0" name="Google Shape;60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rabun"/>
              <a:buNone/>
              <a:defRPr sz="36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0" name="Google Shape;8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143" y="3209901"/>
            <a:ext cx="2232910" cy="1581801"/>
          </a:xfrm>
          <a:prstGeom prst="rect">
            <a:avLst/>
          </a:prstGeom>
          <a:noFill/>
          <a:ln>
            <a:noFill/>
          </a:ln>
          <a:effectLst>
            <a:outerShdw blurRad="57150" dist="19050" dir="582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143" y="3209901"/>
            <a:ext cx="2232910" cy="15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8109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80" dirty="0"/>
              <a:t>Predicting COVID-19 Cases Using Deep Neural Networks Based on Trends and Impact Survey Data</a:t>
            </a:r>
            <a:endParaRPr sz="358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8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580" dirty="0"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727950" y="3209901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58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1600" b="1" dirty="0">
                <a:latin typeface="Trebuchet MS"/>
                <a:ea typeface="Trebuchet MS"/>
                <a:cs typeface="Trebuchet MS"/>
                <a:sym typeface="Trebuchet MS"/>
              </a:rPr>
              <a:t>Dania Zein</a:t>
            </a:r>
            <a:r>
              <a:rPr lang="en-US" sz="1580" b="1" dirty="0">
                <a:latin typeface="Trebuchet MS"/>
                <a:ea typeface="Trebuchet MS"/>
                <a:cs typeface="Trebuchet MS"/>
                <a:sym typeface="Trebuchet MS"/>
              </a:rPr>
              <a:t>     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80" b="1" dirty="0">
                <a:latin typeface="Trebuchet MS"/>
                <a:ea typeface="Trebuchet MS"/>
                <a:cs typeface="Trebuchet MS"/>
                <a:sym typeface="Trebuchet MS"/>
              </a:rPr>
              <a:t>Oct. 14, 2023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80" b="1" dirty="0">
                <a:latin typeface="Trebuchet MS"/>
                <a:ea typeface="Trebuchet MS"/>
                <a:cs typeface="Trebuchet MS"/>
                <a:sym typeface="Trebuchet MS"/>
              </a:rPr>
              <a:t>Tougaloo College</a:t>
            </a:r>
            <a:endParaRPr sz="158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7F4B-1BD1-17F2-D659-B9B8F80F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Do DNNs Learn?</a:t>
            </a:r>
            <a:endParaRPr lang="en-US" dirty="0"/>
          </a:p>
        </p:txBody>
      </p:sp>
      <p:sp>
        <p:nvSpPr>
          <p:cNvPr id="5" name="Google Shape;111;p15">
            <a:extLst>
              <a:ext uri="{FF2B5EF4-FFF2-40B4-BE49-F238E27FC236}">
                <a16:creationId xmlns:a16="http://schemas.microsoft.com/office/drawing/2014/main" id="{F8C44A61-92CB-BBEB-C036-09E6194758E5}"/>
              </a:ext>
            </a:extLst>
          </p:cNvPr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691B8-A19A-0D59-5FA7-D4859CC5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05" y="1554543"/>
            <a:ext cx="4639757" cy="274872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E9CDD3-C288-C6E5-0831-EA36A758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072" y="1519464"/>
            <a:ext cx="3185563" cy="298219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Initialization:</a:t>
            </a:r>
            <a:r>
              <a:rPr lang="en-US" dirty="0"/>
              <a:t> Weights are randomly set for all neurons.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Forward Propagation:</a:t>
            </a:r>
            <a:r>
              <a:rPr lang="en-US" dirty="0"/>
              <a:t> Data is passed through the network, and a prediction is made.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Backpropagation:</a:t>
            </a:r>
            <a:r>
              <a:rPr lang="en-US" dirty="0"/>
              <a:t> Errors between the prediction and the actual value are calculated and propagated backward to adjust weights.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Iteration:</a:t>
            </a:r>
            <a:r>
              <a:rPr lang="en-US" dirty="0"/>
              <a:t> The above steps are repeated, refining weights to reduce errors.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2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7F4B-1BD1-17F2-D659-B9B8F80F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Do DNNs Learn?</a:t>
            </a:r>
            <a:endParaRPr lang="en-US" dirty="0"/>
          </a:p>
        </p:txBody>
      </p:sp>
      <p:sp>
        <p:nvSpPr>
          <p:cNvPr id="5" name="Google Shape;111;p15">
            <a:extLst>
              <a:ext uri="{FF2B5EF4-FFF2-40B4-BE49-F238E27FC236}">
                <a16:creationId xmlns:a16="http://schemas.microsoft.com/office/drawing/2014/main" id="{F8C44A61-92CB-BBEB-C036-09E6194758E5}"/>
              </a:ext>
            </a:extLst>
          </p:cNvPr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E9CDD3-C288-C6E5-0831-EA36A758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072" y="1519464"/>
            <a:ext cx="3185563" cy="298219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Initialization:</a:t>
            </a:r>
            <a:r>
              <a:rPr lang="en-US" dirty="0"/>
              <a:t> Weights are randomly set for all neurons.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Forward Propagation:</a:t>
            </a:r>
            <a:r>
              <a:rPr lang="en-US" dirty="0"/>
              <a:t> Data is passed through the network, and a prediction is made.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Backpropagation:</a:t>
            </a:r>
            <a:r>
              <a:rPr lang="en-US" dirty="0"/>
              <a:t> Errors between the prediction and the actual value are calculated and propagated backward to adjust weights.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Iteration:</a:t>
            </a:r>
            <a:r>
              <a:rPr lang="en-US" dirty="0"/>
              <a:t> The above steps are repeated, refining weights to reduce errors.</a:t>
            </a:r>
          </a:p>
          <a:p>
            <a:endParaRPr lang="en-US" dirty="0"/>
          </a:p>
        </p:txBody>
      </p:sp>
      <p:pic>
        <p:nvPicPr>
          <p:cNvPr id="3074" name="Picture 2" descr="What are gradient descent and stochastic gradient descent?">
            <a:extLst>
              <a:ext uri="{FF2B5EF4-FFF2-40B4-BE49-F238E27FC236}">
                <a16:creationId xmlns:a16="http://schemas.microsoft.com/office/drawing/2014/main" id="{61B10A1C-7717-5883-A98E-173B6FDC5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703" y="2367280"/>
            <a:ext cx="4187603" cy="226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19E31-7914-DF9D-99E0-7A87E4EB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1516180"/>
            <a:ext cx="2147833" cy="647900"/>
          </a:xfrm>
          <a:prstGeom prst="rect">
            <a:avLst/>
          </a:prstGeom>
        </p:spPr>
      </p:pic>
      <p:pic>
        <p:nvPicPr>
          <p:cNvPr id="4" name="Google Shape;186;p23">
            <a:extLst>
              <a:ext uri="{FF2B5EF4-FFF2-40B4-BE49-F238E27FC236}">
                <a16:creationId xmlns:a16="http://schemas.microsoft.com/office/drawing/2014/main" id="{C3FCBCFD-29C2-E6E9-8859-42B6E6DEC9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33" t="2448" r="7713"/>
          <a:stretch/>
        </p:blipFill>
        <p:spPr>
          <a:xfrm>
            <a:off x="7379612" y="985730"/>
            <a:ext cx="1292586" cy="1214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94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2D0B-2BDC-0590-A55C-AB425361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Optimizers: </a:t>
            </a:r>
            <a:r>
              <a:rPr lang="en-US" dirty="0"/>
              <a:t>SGD vs. Adam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90FEB-0062-11C1-A974-6FFFA9F6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0" y="1715389"/>
            <a:ext cx="4197350" cy="2668261"/>
          </a:xfrm>
          <a:prstGeom prst="rect">
            <a:avLst/>
          </a:prstGeom>
        </p:spPr>
      </p:pic>
      <p:pic>
        <p:nvPicPr>
          <p:cNvPr id="2050" name="Picture 2" descr="Learning to Learn with JAX | Teddy Koker">
            <a:extLst>
              <a:ext uri="{FF2B5EF4-FFF2-40B4-BE49-F238E27FC236}">
                <a16:creationId xmlns:a16="http://schemas.microsoft.com/office/drawing/2014/main" id="{03CEF664-A9B4-BD60-104B-57433CEA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848" y="1377600"/>
            <a:ext cx="3885449" cy="266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7CC0DD-92FA-DBD0-5165-39CACC09BD96}"/>
              </a:ext>
            </a:extLst>
          </p:cNvPr>
          <p:cNvSpPr txBox="1"/>
          <p:nvPr/>
        </p:nvSpPr>
        <p:spPr>
          <a:xfrm>
            <a:off x="4836160" y="4060484"/>
            <a:ext cx="4197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While both SGD and Adam can be effective, Adam often outperforms SGD in deep learning tasks due to its adaptive learning rate and faster convergence.</a:t>
            </a:r>
          </a:p>
        </p:txBody>
      </p:sp>
      <p:sp>
        <p:nvSpPr>
          <p:cNvPr id="3" name="Google Shape;111;p15">
            <a:extLst>
              <a:ext uri="{FF2B5EF4-FFF2-40B4-BE49-F238E27FC236}">
                <a16:creationId xmlns:a16="http://schemas.microsoft.com/office/drawing/2014/main" id="{9A3D63E3-7764-BF43-7365-5AB689D23108}"/>
              </a:ext>
            </a:extLst>
          </p:cNvPr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0997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2841-207A-F86F-A185-2B8FA244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DDAA3-3FF0-C8E2-A7CB-065C6E6E0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1" dirty="0"/>
              <a:t>O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ne-hot vector encoding States</a:t>
            </a:r>
          </a:p>
          <a:p>
            <a:endParaRPr lang="en" b="1" dirty="0"/>
          </a:p>
          <a:p>
            <a:endParaRPr lang="en" b="1" dirty="0"/>
          </a:p>
          <a:p>
            <a:endParaRPr lang="en" b="1" dirty="0"/>
          </a:p>
          <a:p>
            <a:endParaRPr lang="en" b="1" dirty="0"/>
          </a:p>
          <a:p>
            <a:endParaRPr lang="en" b="1" dirty="0"/>
          </a:p>
          <a:p>
            <a:r>
              <a:rPr lang="en" sz="1200" b="1" dirty="0"/>
              <a:t>Given a three-day data span from the CTIS, to predict the number of positive COVID-19 cases in specific U.S. states in the third day</a:t>
            </a:r>
            <a:endParaRPr lang="en" b="1" dirty="0"/>
          </a:p>
          <a:p>
            <a:endParaRPr lang="en" b="1" dirty="0"/>
          </a:p>
        </p:txBody>
      </p:sp>
      <p:pic>
        <p:nvPicPr>
          <p:cNvPr id="4" name="Google Shape;141;p18">
            <a:extLst>
              <a:ext uri="{FF2B5EF4-FFF2-40B4-BE49-F238E27FC236}">
                <a16:creationId xmlns:a16="http://schemas.microsoft.com/office/drawing/2014/main" id="{466185FF-6C31-51B9-3C39-06899257BA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687" b="4882"/>
          <a:stretch/>
        </p:blipFill>
        <p:spPr>
          <a:xfrm>
            <a:off x="2311767" y="1782282"/>
            <a:ext cx="3696499" cy="10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4;p19">
            <a:extLst>
              <a:ext uri="{FF2B5EF4-FFF2-40B4-BE49-F238E27FC236}">
                <a16:creationId xmlns:a16="http://schemas.microsoft.com/office/drawing/2014/main" id="{54D51A1A-02A9-4221-12FC-A6A269D8DF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74" t="3744" r="682"/>
          <a:stretch/>
        </p:blipFill>
        <p:spPr>
          <a:xfrm>
            <a:off x="1423099" y="3635025"/>
            <a:ext cx="4167552" cy="13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5BB0A-3897-E10A-8506-ED10E300472E}"/>
              </a:ext>
            </a:extLst>
          </p:cNvPr>
          <p:cNvSpPr txBox="1"/>
          <p:nvPr/>
        </p:nvSpPr>
        <p:spPr>
          <a:xfrm>
            <a:off x="6134543" y="3720275"/>
            <a:ext cx="24631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 samples: 2700 </a:t>
            </a:r>
          </a:p>
          <a:p>
            <a:r>
              <a:rPr lang="e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 features: 94</a:t>
            </a:r>
          </a:p>
          <a:p>
            <a:r>
              <a:rPr lang="e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 samples: 893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4965CC4C-174B-BCD0-0CED-0059EC9CCDC4}"/>
              </a:ext>
            </a:extLst>
          </p:cNvPr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0742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883-3311-35D7-5225-2F61FA03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Model Architecture &amp; Training</a:t>
            </a:r>
            <a:br>
              <a:rPr lang="en-US" sz="2800" dirty="0"/>
            </a:br>
            <a:endParaRPr lang="en-US" dirty="0"/>
          </a:p>
        </p:txBody>
      </p:sp>
      <p:sp>
        <p:nvSpPr>
          <p:cNvPr id="4" name="Google Shape;111;p15">
            <a:extLst>
              <a:ext uri="{FF2B5EF4-FFF2-40B4-BE49-F238E27FC236}">
                <a16:creationId xmlns:a16="http://schemas.microsoft.com/office/drawing/2014/main" id="{6ECE3D3B-7038-ED63-534E-16A2330700DE}"/>
              </a:ext>
            </a:extLst>
          </p:cNvPr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Google Shape;170;p21">
            <a:extLst>
              <a:ext uri="{FF2B5EF4-FFF2-40B4-BE49-F238E27FC236}">
                <a16:creationId xmlns:a16="http://schemas.microsoft.com/office/drawing/2014/main" id="{23110F58-9A27-3E11-2E1A-7FE190D81D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85"/>
          <a:stretch/>
        </p:blipFill>
        <p:spPr>
          <a:xfrm>
            <a:off x="943753" y="1951323"/>
            <a:ext cx="2765625" cy="143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8;p22">
            <a:extLst>
              <a:ext uri="{FF2B5EF4-FFF2-40B4-BE49-F238E27FC236}">
                <a16:creationId xmlns:a16="http://schemas.microsoft.com/office/drawing/2014/main" id="{F1DD067B-E693-E0FB-E2D2-ECBF011C4F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64" y="3487798"/>
            <a:ext cx="3624876" cy="14124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3DAF21-CFA4-C9F0-4861-BBA1FE7653B8}"/>
              </a:ext>
            </a:extLst>
          </p:cNvPr>
          <p:cNvSpPr txBox="1"/>
          <p:nvPr/>
        </p:nvSpPr>
        <p:spPr>
          <a:xfrm>
            <a:off x="943753" y="1541455"/>
            <a:ext cx="155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Hyperparameters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 descr="15 astuces pour Google Colab - La revue IA">
            <a:extLst>
              <a:ext uri="{FF2B5EF4-FFF2-40B4-BE49-F238E27FC236}">
                <a16:creationId xmlns:a16="http://schemas.microsoft.com/office/drawing/2014/main" id="{4D5D26A2-BED7-4D10-6A60-1E3D8B84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55" y="1746222"/>
            <a:ext cx="1790624" cy="119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D220E2-ED56-A44A-CDF7-4DF3D4645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261" y="2960832"/>
            <a:ext cx="3796306" cy="1575542"/>
          </a:xfrm>
          <a:prstGeom prst="rect">
            <a:avLst/>
          </a:prstGeom>
        </p:spPr>
      </p:pic>
      <p:pic>
        <p:nvPicPr>
          <p:cNvPr id="11" name="Picture 4" descr="PyTorch">
            <a:extLst>
              <a:ext uri="{FF2B5EF4-FFF2-40B4-BE49-F238E27FC236}">
                <a16:creationId xmlns:a16="http://schemas.microsoft.com/office/drawing/2014/main" id="{9D82400F-E8CA-14C2-3126-115DE3203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42" y="1951323"/>
            <a:ext cx="1829034" cy="86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6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Loss Function Plot Analysis</a:t>
            </a:r>
            <a:endParaRPr dirty="0"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727650" y="1625501"/>
            <a:ext cx="3722430" cy="2841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/>
              <a:t>Training Loss</a:t>
            </a:r>
            <a:r>
              <a:rPr lang="en-US" sz="1400" dirty="0"/>
              <a:t>: Indicates how well our model is fitting to the training data.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/>
              <a:t>Validation Loss</a:t>
            </a:r>
            <a:r>
              <a:rPr lang="en-US" sz="1400" dirty="0"/>
              <a:t>: Gives insight into the model's performance on unseen data.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/>
              <a:t>Overfitting</a:t>
            </a:r>
            <a:r>
              <a:rPr lang="en-US" sz="1400" dirty="0"/>
              <a:t> : Occurs when our model has memorized training data but does not generalize well to new data while testing.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400"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/>
              <a:t>Early Stop Strategy: 200 steps</a:t>
            </a:r>
            <a:endParaRPr sz="1400" b="1" dirty="0"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l="4507"/>
          <a:stretch/>
        </p:blipFill>
        <p:spPr>
          <a:xfrm>
            <a:off x="6061984" y="809006"/>
            <a:ext cx="2802701" cy="210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4122300" y="148500"/>
            <a:ext cx="899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A9AA78-0116-1DE4-8466-3A4FA33F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2942698"/>
            <a:ext cx="2869873" cy="210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Adjusting the Number of Layers to Minimize Loss </a:t>
            </a:r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>
            <a:off x="727650" y="156992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0" y="1473725"/>
            <a:ext cx="4588943" cy="34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>
            <a:spLocks noGrp="1"/>
          </p:cNvSpPr>
          <p:nvPr>
            <p:ph type="body" idx="2"/>
          </p:nvPr>
        </p:nvSpPr>
        <p:spPr>
          <a:xfrm>
            <a:off x="4907725" y="1569925"/>
            <a:ext cx="3943500" cy="32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Lowest Recorded Loss after 10 layers: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1 Hidden Layer</a:t>
            </a:r>
            <a:r>
              <a:rPr lang="en"/>
              <a:t> with </a:t>
            </a:r>
            <a:r>
              <a:rPr lang="en" b="1"/>
              <a:t>128</a:t>
            </a:r>
            <a:r>
              <a:rPr lang="en"/>
              <a:t> neurons = 0.7242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6 Hidden Layers</a:t>
            </a:r>
            <a:r>
              <a:rPr lang="en"/>
              <a:t> with </a:t>
            </a:r>
            <a:r>
              <a:rPr lang="en" b="1"/>
              <a:t>128</a:t>
            </a:r>
            <a:r>
              <a:rPr lang="en"/>
              <a:t> neurons = 0.7178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9 Hidden Layers</a:t>
            </a:r>
            <a:r>
              <a:rPr lang="en"/>
              <a:t> with </a:t>
            </a:r>
            <a:r>
              <a:rPr lang="en" b="1"/>
              <a:t>64</a:t>
            </a:r>
            <a:r>
              <a:rPr lang="en"/>
              <a:t> neurons = 0.7081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2 Hidden Layers</a:t>
            </a:r>
            <a:r>
              <a:rPr lang="en"/>
              <a:t> with </a:t>
            </a:r>
            <a:r>
              <a:rPr lang="en" b="1"/>
              <a:t>64</a:t>
            </a:r>
            <a:r>
              <a:rPr lang="en"/>
              <a:t> neurons = 0.6996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5 Hidden Layers</a:t>
            </a:r>
            <a:r>
              <a:rPr lang="en"/>
              <a:t> with </a:t>
            </a:r>
            <a:r>
              <a:rPr lang="en" b="1"/>
              <a:t>128</a:t>
            </a:r>
            <a:r>
              <a:rPr lang="en"/>
              <a:t> neurons = 0.6502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4122300" y="148500"/>
            <a:ext cx="899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Performance with different Optimizer</a:t>
            </a:r>
            <a:endParaRPr dirty="0"/>
          </a:p>
        </p:txBody>
      </p:sp>
      <p:graphicFrame>
        <p:nvGraphicFramePr>
          <p:cNvPr id="204" name="Google Shape;204;p25"/>
          <p:cNvGraphicFramePr/>
          <p:nvPr>
            <p:extLst>
              <p:ext uri="{D42A27DB-BD31-4B8C-83A1-F6EECF244321}">
                <p14:modId xmlns:p14="http://schemas.microsoft.com/office/powerpoint/2010/main" val="613222985"/>
              </p:ext>
            </p:extLst>
          </p:nvPr>
        </p:nvGraphicFramePr>
        <p:xfrm>
          <a:off x="641950" y="1818350"/>
          <a:ext cx="3861075" cy="3108780"/>
        </p:xfrm>
        <a:graphic>
          <a:graphicData uri="http://schemas.openxmlformats.org/drawingml/2006/table">
            <a:tbl>
              <a:tblPr>
                <a:noFill/>
                <a:tableStyleId>{7CE29F16-B223-48EA-944F-75B0EB144BFA}</a:tableStyleId>
              </a:tblPr>
              <a:tblGrid>
                <a:gridCol w="153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Recorded Loss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SGD </a:t>
                      </a:r>
                      <a:endParaRPr sz="12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ADAM 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1 Hidden Layer with 128 neurons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0.7242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0.7480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2 Hidden Layers with 64 neurons 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0.6996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0.7640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07545779"/>
                  </a:ext>
                </a:extLst>
              </a:tr>
              <a:tr h="48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5 Hidden Layers with 128 neurons 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0.6502</a:t>
                      </a:r>
                      <a:endParaRPr sz="12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0.7378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16518"/>
                  </a:ext>
                </a:extLst>
              </a:tr>
              <a:tr h="48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6 Hidden Layers with 128 neurons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0.7178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0.7064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9 Hidden Layers with 64 neurons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0.7081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0.7658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5" name="Google Shape;205;p25"/>
          <p:cNvSpPr txBox="1">
            <a:spLocks noGrp="1"/>
          </p:cNvSpPr>
          <p:nvPr>
            <p:ph type="body" idx="2"/>
          </p:nvPr>
        </p:nvSpPr>
        <p:spPr>
          <a:xfrm>
            <a:off x="1136987" y="1254114"/>
            <a:ext cx="2871000" cy="439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00" dirty="0"/>
              <a:t>Changing the </a:t>
            </a:r>
            <a:r>
              <a:rPr lang="en" sz="1400" b="1" dirty="0"/>
              <a:t>type</a:t>
            </a:r>
            <a:r>
              <a:rPr lang="en" sz="1400" dirty="0"/>
              <a:t> of Optimizer </a:t>
            </a:r>
            <a:endParaRPr sz="1400" dirty="0"/>
          </a:p>
        </p:txBody>
      </p:sp>
      <p:sp>
        <p:nvSpPr>
          <p:cNvPr id="208" name="Google Shape;208;p25"/>
          <p:cNvSpPr txBox="1"/>
          <p:nvPr/>
        </p:nvSpPr>
        <p:spPr>
          <a:xfrm>
            <a:off x="4122300" y="148500"/>
            <a:ext cx="899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4139AF0D-00C0-5C8E-BF4B-A93932CDA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169" y="2088847"/>
            <a:ext cx="3417181" cy="256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05;p25">
            <a:extLst>
              <a:ext uri="{FF2B5EF4-FFF2-40B4-BE49-F238E27FC236}">
                <a16:creationId xmlns:a16="http://schemas.microsoft.com/office/drawing/2014/main" id="{4445621F-B2CC-BDAB-A132-DF587E0DD956}"/>
              </a:ext>
            </a:extLst>
          </p:cNvPr>
          <p:cNvSpPr txBox="1">
            <a:spLocks/>
          </p:cNvSpPr>
          <p:nvPr/>
        </p:nvSpPr>
        <p:spPr>
          <a:xfrm>
            <a:off x="6362630" y="1513530"/>
            <a:ext cx="879159" cy="43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200000"/>
              </a:lnSpc>
              <a:buSzPts val="1018"/>
              <a:buFont typeface="Lato"/>
              <a:buNone/>
            </a:pPr>
            <a:r>
              <a:rPr lang="en-US" sz="1400" b="1" dirty="0"/>
              <a:t>Overfit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Measuring the Model’s Performance </a:t>
            </a:r>
            <a:endParaRPr dirty="0"/>
          </a:p>
        </p:txBody>
      </p:sp>
      <p:sp>
        <p:nvSpPr>
          <p:cNvPr id="198" name="Google Shape;198;p24"/>
          <p:cNvSpPr txBox="1"/>
          <p:nvPr/>
        </p:nvSpPr>
        <p:spPr>
          <a:xfrm>
            <a:off x="4122300" y="148500"/>
            <a:ext cx="899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" name="Google Shape;204;p25">
            <a:extLst>
              <a:ext uri="{FF2B5EF4-FFF2-40B4-BE49-F238E27FC236}">
                <a16:creationId xmlns:a16="http://schemas.microsoft.com/office/drawing/2014/main" id="{A302F392-B7E3-D1DF-20FA-7E502B433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867010"/>
              </p:ext>
            </p:extLst>
          </p:nvPr>
        </p:nvGraphicFramePr>
        <p:xfrm>
          <a:off x="323723" y="2099984"/>
          <a:ext cx="2288848" cy="2460512"/>
        </p:xfrm>
        <a:graphic>
          <a:graphicData uri="http://schemas.openxmlformats.org/drawingml/2006/table">
            <a:tbl>
              <a:tblPr>
                <a:tableStyleId>{7CE29F16-B223-48EA-944F-75B0EB144BFA}</a:tableStyleId>
              </a:tblPr>
              <a:tblGrid>
                <a:gridCol w="992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4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Neurons</a:t>
                      </a:r>
                      <a:endParaRPr lang="en-US" sz="2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Recorded Loss </a:t>
                      </a:r>
                      <a:endParaRPr lang="en-US" sz="2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64</a:t>
                      </a:r>
                      <a:endParaRPr lang="en-US" sz="2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0.7570</a:t>
                      </a:r>
                      <a:endParaRPr lang="en-US" sz="2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128</a:t>
                      </a:r>
                      <a:endParaRPr lang="en-US" sz="2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0.6502</a:t>
                      </a:r>
                      <a:endParaRPr lang="en-US" sz="2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1807545779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256</a:t>
                      </a:r>
                      <a:endParaRPr lang="en-US" sz="2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0.6821</a:t>
                      </a:r>
                      <a:endParaRPr lang="en-US" sz="2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104016518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512</a:t>
                      </a:r>
                      <a:endParaRPr lang="en-US" sz="2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0.7581</a:t>
                      </a:r>
                      <a:endParaRPr lang="en-US" sz="2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1024</a:t>
                      </a:r>
                      <a:endParaRPr lang="en-US" sz="2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0.6414 (overfit)</a:t>
                      </a:r>
                      <a:endParaRPr lang="en-US" sz="2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205;p25">
            <a:extLst>
              <a:ext uri="{FF2B5EF4-FFF2-40B4-BE49-F238E27FC236}">
                <a16:creationId xmlns:a16="http://schemas.microsoft.com/office/drawing/2014/main" id="{37FF6F7F-D3B9-7C80-97AD-3DC47177E15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-1703" y="1385621"/>
            <a:ext cx="2939699" cy="431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1400" dirty="0"/>
              <a:t>Fixed Layers (5)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1400" dirty="0"/>
              <a:t>Adjusting the Neurons</a:t>
            </a:r>
          </a:p>
        </p:txBody>
      </p:sp>
      <p:sp>
        <p:nvSpPr>
          <p:cNvPr id="9" name="Google Shape;205;p25">
            <a:extLst>
              <a:ext uri="{FF2B5EF4-FFF2-40B4-BE49-F238E27FC236}">
                <a16:creationId xmlns:a16="http://schemas.microsoft.com/office/drawing/2014/main" id="{732CA00F-51CB-79D0-1B7C-2A4A01D3C738}"/>
              </a:ext>
            </a:extLst>
          </p:cNvPr>
          <p:cNvSpPr txBox="1">
            <a:spLocks/>
          </p:cNvSpPr>
          <p:nvPr/>
        </p:nvSpPr>
        <p:spPr>
          <a:xfrm>
            <a:off x="6531431" y="1241975"/>
            <a:ext cx="2288846" cy="35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SzPts val="1018"/>
              <a:buFont typeface="Lato"/>
              <a:buNone/>
            </a:pPr>
            <a:r>
              <a:rPr lang="en-US" sz="1400" dirty="0"/>
              <a:t>Fixed Neurons (128)</a:t>
            </a:r>
          </a:p>
          <a:p>
            <a:pPr marL="0" indent="0" algn="ctr">
              <a:lnSpc>
                <a:spcPct val="100000"/>
              </a:lnSpc>
              <a:buSzPts val="1018"/>
              <a:buFont typeface="Lato"/>
              <a:buNone/>
            </a:pPr>
            <a:r>
              <a:rPr lang="en-US" sz="1400" dirty="0"/>
              <a:t> Adjusting the Layers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410D25-1020-D0AC-C91B-5610284F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518021"/>
              </p:ext>
            </p:extLst>
          </p:nvPr>
        </p:nvGraphicFramePr>
        <p:xfrm>
          <a:off x="6531431" y="1911927"/>
          <a:ext cx="2288846" cy="3014484"/>
        </p:xfrm>
        <a:graphic>
          <a:graphicData uri="http://schemas.openxmlformats.org/drawingml/2006/table">
            <a:tbl>
              <a:tblPr>
                <a:tableStyleId>{7CE29F16-B223-48EA-944F-75B0EB144BFA}</a:tableStyleId>
              </a:tblPr>
              <a:tblGrid>
                <a:gridCol w="1144423">
                  <a:extLst>
                    <a:ext uri="{9D8B030D-6E8A-4147-A177-3AD203B41FA5}">
                      <a16:colId xmlns:a16="http://schemas.microsoft.com/office/drawing/2014/main" val="3044034319"/>
                    </a:ext>
                  </a:extLst>
                </a:gridCol>
                <a:gridCol w="1144423">
                  <a:extLst>
                    <a:ext uri="{9D8B030D-6E8A-4147-A177-3AD203B41FA5}">
                      <a16:colId xmlns:a16="http://schemas.microsoft.com/office/drawing/2014/main" val="818774443"/>
                    </a:ext>
                  </a:extLst>
                </a:gridCol>
              </a:tblGrid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Layers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Recorded Loss 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1128466132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0.7595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2829011942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0.7430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238150342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0.7939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1509789068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0.7487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2407801766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0.6502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601376313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0.7178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3860305249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0.7561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3393134444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0.7738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2975438794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0.7263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2365067103"/>
                  </a:ext>
                </a:extLst>
              </a:tr>
              <a:tr h="2740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0.7653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847" marR="56847" marT="56847" marB="56847"/>
                </a:tc>
                <a:extLst>
                  <a:ext uri="{0D108BD9-81ED-4DB2-BD59-A6C34878D82A}">
                    <a16:rowId xmlns:a16="http://schemas.microsoft.com/office/drawing/2014/main" val="300829862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08E06B-FE38-F805-17D7-B6079AE0F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08664"/>
              </p:ext>
            </p:extLst>
          </p:nvPr>
        </p:nvGraphicFramePr>
        <p:xfrm>
          <a:off x="2998520" y="2053608"/>
          <a:ext cx="3146961" cy="2699873"/>
        </p:xfrm>
        <a:graphic>
          <a:graphicData uri="http://schemas.openxmlformats.org/drawingml/2006/table">
            <a:tbl>
              <a:tblPr>
                <a:tableStyleId>{7CE29F16-B223-48EA-944F-75B0EB144BFA}</a:tableStyleId>
              </a:tblPr>
              <a:tblGrid>
                <a:gridCol w="2037183">
                  <a:extLst>
                    <a:ext uri="{9D8B030D-6E8A-4147-A177-3AD203B41FA5}">
                      <a16:colId xmlns:a16="http://schemas.microsoft.com/office/drawing/2014/main" val="593048728"/>
                    </a:ext>
                  </a:extLst>
                </a:gridCol>
                <a:gridCol w="1109778">
                  <a:extLst>
                    <a:ext uri="{9D8B030D-6E8A-4147-A177-3AD203B41FA5}">
                      <a16:colId xmlns:a16="http://schemas.microsoft.com/office/drawing/2014/main" val="616813145"/>
                    </a:ext>
                  </a:extLst>
                </a:gridCol>
              </a:tblGrid>
              <a:tr h="3639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Neurons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Recorded Loss </a:t>
                      </a:r>
                      <a:endParaRPr lang="en-US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66153768"/>
                  </a:ext>
                </a:extLst>
              </a:tr>
              <a:tr h="31794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Input, 128, 128, 128, 128, 128, 1</a:t>
                      </a:r>
                      <a:endParaRPr lang="en-US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0.6502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45804984"/>
                  </a:ext>
                </a:extLst>
              </a:tr>
              <a:tr h="31794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Input, 128, 256, 512, 128, 64, 1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0.7065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3739779"/>
                  </a:ext>
                </a:extLst>
              </a:tr>
              <a:tr h="31794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Input, 128, 256, 512, 256, 128, 1</a:t>
                      </a:r>
                      <a:endParaRPr lang="en-US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0.7596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34482058"/>
                  </a:ext>
                </a:extLst>
              </a:tr>
              <a:tr h="4159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Input, 128, 256, 512, 1024, 2048, 1 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0.7377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01403674"/>
                  </a:ext>
                </a:extLst>
              </a:tr>
              <a:tr h="4830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Input, 128, 512, 2048, 512, 128, 1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0.6710 (overfit)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26819137"/>
                  </a:ext>
                </a:extLst>
              </a:tr>
              <a:tr h="4830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Input, 128, 1024, 2048, 1024, 128, 1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0.7148</a:t>
                      </a:r>
                      <a:endParaRPr lang="en-US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83995594"/>
                  </a:ext>
                </a:extLst>
              </a:tr>
            </a:tbl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:a16="http://schemas.microsoft.com/office/drawing/2014/main" id="{EF603A6E-F1EB-4915-BF35-8F8200116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6769" y="2053608"/>
            <a:ext cx="40239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9FADE-E0C4-D094-2B7B-1DAD6F3D4550}"/>
              </a:ext>
            </a:extLst>
          </p:cNvPr>
          <p:cNvSpPr txBox="1"/>
          <p:nvPr/>
        </p:nvSpPr>
        <p:spPr>
          <a:xfrm>
            <a:off x="3664348" y="1601304"/>
            <a:ext cx="2017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 our Model</a:t>
            </a:r>
          </a:p>
        </p:txBody>
      </p:sp>
    </p:spTree>
    <p:extLst>
      <p:ext uri="{BB962C8B-B14F-4D97-AF65-F5344CB8AC3E}">
        <p14:creationId xmlns:p14="http://schemas.microsoft.com/office/powerpoint/2010/main" val="1016066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Fitting to Data</a:t>
            </a:r>
            <a:endParaRPr dirty="0"/>
          </a:p>
        </p:txBody>
      </p:sp>
      <p:sp>
        <p:nvSpPr>
          <p:cNvPr id="222" name="Google Shape;222;p27"/>
          <p:cNvSpPr txBox="1">
            <a:spLocks noGrp="1"/>
          </p:cNvSpPr>
          <p:nvPr>
            <p:ph type="body" idx="1"/>
          </p:nvPr>
        </p:nvSpPr>
        <p:spPr>
          <a:xfrm>
            <a:off x="727650" y="1459175"/>
            <a:ext cx="4679237" cy="3072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X-axis labeled as "Ground Truth Data.”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Y-axis labeled as "Predicted Data.”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Data points on the scatter plot showing the relationship between the actual values and predicted values.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400" dirty="0"/>
          </a:p>
          <a:p>
            <a:r>
              <a:rPr lang="en-US" sz="1400" dirty="0"/>
              <a:t>Points close to the 45-degree line indicate accurate predictions.</a:t>
            </a:r>
          </a:p>
          <a:p>
            <a:r>
              <a:rPr lang="en-US" sz="1400" dirty="0"/>
              <a:t>Any systematic deviation from the 45-degree line may suggest a bias in the model predictions.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1400" dirty="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332" y="1564637"/>
            <a:ext cx="3085625" cy="30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4122300" y="148500"/>
            <a:ext cx="899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82D8-298F-DEE3-44B7-191DA73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043CE-7117-C5BC-9557-6A0737F71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59174"/>
            <a:ext cx="7688700" cy="321330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Background on COVID-19 Survey</a:t>
            </a:r>
          </a:p>
          <a:p>
            <a:r>
              <a:rPr lang="en-US" sz="2000" dirty="0"/>
              <a:t>Significance of Predicting COVID-19 with DNNs</a:t>
            </a:r>
          </a:p>
          <a:p>
            <a:r>
              <a:rPr lang="en-US" sz="2000" dirty="0"/>
              <a:t>Aim of the Project</a:t>
            </a:r>
          </a:p>
          <a:p>
            <a:r>
              <a:rPr lang="en-US" sz="2000" dirty="0"/>
              <a:t>Deep Neural Networks (DNN)</a:t>
            </a:r>
          </a:p>
          <a:p>
            <a:pPr lvl="1"/>
            <a:r>
              <a:rPr lang="en-US" sz="1500" dirty="0"/>
              <a:t>What is DNN</a:t>
            </a:r>
          </a:p>
          <a:p>
            <a:pPr lvl="1"/>
            <a:r>
              <a:rPr lang="en-US" sz="1500" dirty="0"/>
              <a:t>How do DNN learn?</a:t>
            </a:r>
          </a:p>
          <a:p>
            <a:pPr lvl="1"/>
            <a:r>
              <a:rPr lang="en-US" sz="1500" dirty="0"/>
              <a:t>Optimization of DNN Model</a:t>
            </a:r>
          </a:p>
          <a:p>
            <a:r>
              <a:rPr lang="en-US" sz="2000" dirty="0"/>
              <a:t>Data Preprocessing</a:t>
            </a:r>
          </a:p>
          <a:p>
            <a:r>
              <a:rPr lang="en-US" sz="2000" dirty="0"/>
              <a:t>Model Architecture &amp; Training</a:t>
            </a:r>
          </a:p>
          <a:p>
            <a:r>
              <a:rPr lang="en-US" sz="2000" dirty="0"/>
              <a:t>Results &amp; Findings</a:t>
            </a:r>
          </a:p>
          <a:p>
            <a:r>
              <a:rPr lang="en-US" sz="2000" dirty="0"/>
              <a:t>Conclusion &amp;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33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417E-F27E-E491-5379-EDABCF65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2DED2-C3B3-7589-0029-1FADA36B7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Incorporate additional relevant survey metrics and more diverse respondent data to refine and enhance predictions.</a:t>
            </a:r>
          </a:p>
          <a:p>
            <a:endParaRPr lang="en-US" sz="2000" dirty="0"/>
          </a:p>
          <a:p>
            <a:r>
              <a:rPr lang="en-US" sz="2000" dirty="0"/>
              <a:t>Explore recurrent neural networks (RNNs) or Long Short-Term Memory (LSTM) networks given the temporal nature of the data.</a:t>
            </a:r>
          </a:p>
        </p:txBody>
      </p:sp>
      <p:sp>
        <p:nvSpPr>
          <p:cNvPr id="4" name="Google Shape;231;p28">
            <a:extLst>
              <a:ext uri="{FF2B5EF4-FFF2-40B4-BE49-F238E27FC236}">
                <a16:creationId xmlns:a16="http://schemas.microsoft.com/office/drawing/2014/main" id="{1E8ADC61-23D7-B32D-DBEF-399C65FFE431}"/>
              </a:ext>
            </a:extLst>
          </p:cNvPr>
          <p:cNvSpPr txBox="1"/>
          <p:nvPr/>
        </p:nvSpPr>
        <p:spPr>
          <a:xfrm>
            <a:off x="4032150" y="209575"/>
            <a:ext cx="1311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0100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44AC-8E52-2D50-9168-A782CAB8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FF554-51AF-5700-A1F2-89C223224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Mentorship:</a:t>
            </a:r>
            <a:r>
              <a:rPr lang="en-US" sz="2000" dirty="0"/>
              <a:t> Thanks to Dr. Xiuquan Wang for his invaluable guidance, expertise, and unwavering support throughout this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Funding:</a:t>
            </a:r>
            <a:r>
              <a:rPr lang="en-US" sz="2000" dirty="0"/>
              <a:t> This research was generously supported by the NSF HBCU UP RIA grant. We extend our deepest gratitude for their investment and belief in our work.</a:t>
            </a:r>
          </a:p>
          <a:p>
            <a:endParaRPr lang="en-US" dirty="0"/>
          </a:p>
        </p:txBody>
      </p:sp>
      <p:sp>
        <p:nvSpPr>
          <p:cNvPr id="4" name="Google Shape;231;p28">
            <a:extLst>
              <a:ext uri="{FF2B5EF4-FFF2-40B4-BE49-F238E27FC236}">
                <a16:creationId xmlns:a16="http://schemas.microsoft.com/office/drawing/2014/main" id="{D573C28C-5130-28A1-FEA2-01CD0743845B}"/>
              </a:ext>
            </a:extLst>
          </p:cNvPr>
          <p:cNvSpPr txBox="1"/>
          <p:nvPr/>
        </p:nvSpPr>
        <p:spPr>
          <a:xfrm>
            <a:off x="4032150" y="209575"/>
            <a:ext cx="1311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8057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727650" y="1515150"/>
            <a:ext cx="7920900" cy="32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457200" lvl="0" indent="-274002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IBM. “What Is Machine Learning?” Www.ibm.com,IBM,www.ibm.com/topics/machine-learning.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https://aws.amazon.com/what-is/deep-learning/“What Is Deep Learning? Deep Learning Explained - AWS.” Amazon Web Services, Inc., aws.amazon.com/what-is/deep-learning/.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Wikipedia Contributors. “Deep Learning.” Wikipedia, Wikimedia Foundation, 10 May 2019, en.wikipedia.org/wiki/Deep_learning.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“Neural Networks: Structure | Machine Learning Crash Course.” Google Developers, developers.google.com/machine-learning/crash-course/introduction-to-neural-networks/anatomy.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“L1/L2 Regularization in PyTorch.” Stack Overflow, stackoverflow.com/questions/42704283/l1-l2-regularization-in-pytorch. 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“Torch.optim — PyTorch 1.8.1 Documentation.” Pytorch.org, pytorch.org/docs/stable/optim.html.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“L1L2 Regularization in PyTorch a Comprehensive Guide for Data Scientists | Saturn Cloud Blog.” Saturncloud.io, 7 June 2023, saturncloud.io/blog/l1l2-regularization-in-pytorch-a-comprehensive-guide-for-data-scientists/#:~:text=To%20implement%20L2%20regularization%20in.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Radhakrishnan, Pranoy. “What Are Hyperparameters ? And How to Tune the Hyperparameters in a Deep Neural Network?” Medium, 18 Oct. 2017, towardsdatascience.com/what-are-hyperparameters-and-how-to-tune-the-hyperparameters-in-a-deep-neural-network-d0604917584a.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“Torch.optim — PyTorch 1.8.1 Documentation.” Pytorch.org, pytorch.org/docs/stable/optim.html.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“What Is Adam? What’s the Main Difference between Adam and SGD?” CodeAhoy, codeahoy.com/questions/ds-interview/33/#:~:text=Adam%20tends%20to%20converge%20faster.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“PyTorch Loss Functions: The Ultimate Guide.” Neptune.ai, 16 Oct. 2020, neptune.ai/blog/pytorch-loss-functions.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“Activation Functions in Pytorch.” GeeksforGeeks, 19 Apr. 2022, www.geeksforgeeks.org/activation-functions-in-pytorch/. 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“Intuition of Adam Optimizer.” GeeksforGeeks, 22 Oct. 2020, www.geeksforgeeks.org/intuition-of-adam-optimizer/.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“Torch.nn — PyTorch Master Documentation.” Pytorch.org, pytorch.org/docs/stable/nn.html.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‌Seif, George. “Understanding the 3 Most Common Loss Functions for Machine Learning Regression.” Medium, 3 Oct. 2021, towardsdatascience.com/understanding-the-3-most-common-loss-functions-for-machine-learning-regression-23e0ef3e14d3.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“Mean Squared Error (MSE) — PyTorch-Metrics 1.1.0 Documentation.” Torchmetrics.readthedocs.io, torchmetrics.readthedocs.io/en/stable/regression/mean_squared_error.html. 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“MSELoss — PyTorch 1.7.0 Documentation.” Pytorch.org, pytorch.org/docs/stable/generated/torch.nn.MSELoss.html.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“L1L2 Regularization in PyTorch a Comprehensive Guide for Data Scientists | Saturn Cloud Blog.” Saturncloud.io, 7 June 2023, saturncloud.io/blog/l1l2-regularization-in-pytorch-a-comprehensive-guide-for-data-scientists/.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https://medium.com/analytics-vidhya/how-to-add-additional-layers-in-a-pre-trained-model-using-pytorch-5627002c75a5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‌“Linear — PyTorch 1.8.0 Documentation.” Pytorch.org, pytorch.org/docs/stable/generated/torch.nn.Linear.html.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‌“Activation Function: Basics | Kaggle.” Www.kaggle.com, www.kaggle.com/discussions/general/187778. 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SHARMA, SAGAR. “Activation Functions in Neural Networks.” Medium, Towards Data Science, 6 Sept. 2017, towardsdatascience.com/activation-functions-neural-networks-1cbd9f8d91d6.</a:t>
            </a:r>
            <a:endParaRPr>
              <a:solidFill>
                <a:schemeClr val="dk2"/>
              </a:solidFill>
            </a:endParaRPr>
          </a:p>
          <a:p>
            <a:pPr marL="457200" lvl="0" indent="-27400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“What Is a Neural Network?” TIBCO Software, www.tibco.com/reference-center/what-is-a-neural-network.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4032150" y="209575"/>
            <a:ext cx="1311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estions Image For Presentation, HD Png Download , Transparent Png Image -  PNGitem">
            <a:extLst>
              <a:ext uri="{FF2B5EF4-FFF2-40B4-BE49-F238E27FC236}">
                <a16:creationId xmlns:a16="http://schemas.microsoft.com/office/drawing/2014/main" id="{9E1C2783-B5C0-E154-DC8D-93F2FAD5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646" y="1779105"/>
            <a:ext cx="3008312" cy="278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9;p28">
            <a:extLst>
              <a:ext uri="{FF2B5EF4-FFF2-40B4-BE49-F238E27FC236}">
                <a16:creationId xmlns:a16="http://schemas.microsoft.com/office/drawing/2014/main" id="{8CE65F31-B172-C91A-371E-76FE69122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Questions?</a:t>
            </a:r>
            <a:endParaRPr dirty="0"/>
          </a:p>
        </p:txBody>
      </p:sp>
      <p:sp>
        <p:nvSpPr>
          <p:cNvPr id="2" name="Google Shape;231;p28">
            <a:extLst>
              <a:ext uri="{FF2B5EF4-FFF2-40B4-BE49-F238E27FC236}">
                <a16:creationId xmlns:a16="http://schemas.microsoft.com/office/drawing/2014/main" id="{1CC332F3-4332-4122-6E02-2F704F78B971}"/>
              </a:ext>
            </a:extLst>
          </p:cNvPr>
          <p:cNvSpPr txBox="1"/>
          <p:nvPr/>
        </p:nvSpPr>
        <p:spPr>
          <a:xfrm>
            <a:off x="4032150" y="209575"/>
            <a:ext cx="1311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7105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727650" y="84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arabun"/>
                <a:ea typeface="Sarabun"/>
                <a:cs typeface="Sarabun"/>
                <a:sym typeface="Sarabun"/>
              </a:rPr>
              <a:t>COVID-19 Trends and Impact Survey (CTIS)</a:t>
            </a:r>
            <a:endParaRPr dirty="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727650" y="1459175"/>
            <a:ext cx="7688700" cy="3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 Delphi Research Group 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at Carnegie Mellon University conducted a </a:t>
            </a: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continuous survey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from April 2020 to June 2022</a:t>
            </a: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monitor the spread and impact of the COVID-19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pandemic in the United States of America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>
                <a:latin typeface="Lato"/>
                <a:ea typeface="Lato"/>
                <a:cs typeface="Lato"/>
                <a:sym typeface="Lato"/>
              </a:rPr>
              <a:t>CTIS consisted of </a:t>
            </a: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40,000 daily participants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in the United States of America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>
                <a:latin typeface="Lato"/>
                <a:ea typeface="Lato"/>
                <a:cs typeface="Lato"/>
                <a:sym typeface="Lato"/>
              </a:rPr>
              <a:t>Survey respondents were asked about their symptoms, COVID-19 testing, prior medical conditions, social distancing measures, mental health, demographics, and the economic effects of the pandemic,</a:t>
            </a: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 totaling to 18</a:t>
            </a:r>
            <a:r>
              <a:rPr lang="en" sz="1600" b="1" dirty="0"/>
              <a:t> questions per day</a:t>
            </a:r>
            <a:endParaRPr sz="16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958" y="3532045"/>
            <a:ext cx="3585530" cy="14080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Background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l="503" t="2219" r="730"/>
          <a:stretch/>
        </p:blipFill>
        <p:spPr>
          <a:xfrm>
            <a:off x="310388" y="1364775"/>
            <a:ext cx="8620134" cy="17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285750" y="810675"/>
            <a:ext cx="857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Sarabun"/>
                <a:ea typeface="Sarabun"/>
                <a:cs typeface="Sarabun"/>
                <a:sym typeface="Sarabun"/>
              </a:rPr>
              <a:t>In the past 24 hours, have you or anyone in your household experienced a fever, along with cough, shortness of breath, or difficulty breathing?</a:t>
            </a:r>
            <a:endParaRPr sz="1200" b="1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285750" y="2997675"/>
            <a:ext cx="85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Sarabun"/>
                <a:ea typeface="Sarabun"/>
                <a:cs typeface="Sarabun"/>
                <a:sym typeface="Sarabun"/>
              </a:rPr>
              <a:t>If you were tested for COVID-19 in the past 14 days, was the test positive?</a:t>
            </a:r>
            <a:endParaRPr sz="1200" b="1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l="711" t="851" r="523" b="1301"/>
          <a:stretch/>
        </p:blipFill>
        <p:spPr>
          <a:xfrm>
            <a:off x="334200" y="3366977"/>
            <a:ext cx="8572498" cy="171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Background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/>
        </p:nvSpPr>
        <p:spPr>
          <a:xfrm>
            <a:off x="285750" y="810675"/>
            <a:ext cx="85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Sarabun"/>
                <a:ea typeface="Sarabun"/>
                <a:cs typeface="Sarabun"/>
                <a:sym typeface="Sarabun"/>
              </a:rPr>
              <a:t>In the past 7 days, did you feel depressed most or all of the time?</a:t>
            </a:r>
            <a:endParaRPr sz="1200" b="1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l="738" t="1844" r="738" b="1564"/>
          <a:stretch/>
        </p:blipFill>
        <p:spPr>
          <a:xfrm>
            <a:off x="322808" y="1179975"/>
            <a:ext cx="8498391" cy="17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285750" y="2997675"/>
            <a:ext cx="85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Sarabun"/>
                <a:ea typeface="Sarabun"/>
                <a:cs typeface="Sarabun"/>
                <a:sym typeface="Sarabun"/>
              </a:rPr>
              <a:t>If you were tested for COVID-19 in the past 14 days, was the test positive?</a:t>
            </a:r>
            <a:endParaRPr sz="1200" b="1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l="711" t="851" r="523" b="1301"/>
          <a:stretch/>
        </p:blipFill>
        <p:spPr>
          <a:xfrm>
            <a:off x="334200" y="3366977"/>
            <a:ext cx="8572498" cy="171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Background</a:t>
            </a:r>
            <a:endParaRPr sz="170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62A2-5C0C-A989-64F6-E3B7A69D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Significance of Predicting COVID-19 with DNNs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7FCC2-4643-1A3A-1FD8-59F8C5EB1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59174"/>
            <a:ext cx="7688700" cy="3102777"/>
          </a:xfrm>
        </p:spPr>
        <p:txBody>
          <a:bodyPr>
            <a:noAutofit/>
          </a:bodyPr>
          <a:lstStyle/>
          <a:p>
            <a:r>
              <a:rPr lang="en-US" sz="2000" dirty="0"/>
              <a:t>Accurate predictions can guide governments and health organizations in making informed decisions on interventions, resource allocations, and public advisories.</a:t>
            </a:r>
          </a:p>
          <a:p>
            <a:r>
              <a:rPr lang="en-US" sz="2000" dirty="0"/>
              <a:t>Leveraging trends and impact survey data provides a unique approach, potentially uncovering patterns missed by traditional epidemiological data.</a:t>
            </a:r>
          </a:p>
          <a:p>
            <a:r>
              <a:rPr lang="en-US" sz="2000" dirty="0"/>
              <a:t>DNNs have the capacity to capture intricate patterns in vast datasets, potentially enhancing prediction accuracy.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9EC1C9C0-1D7A-2749-80DE-D33A975C3CA4}"/>
              </a:ext>
            </a:extLst>
          </p:cNvPr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4087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49FF-01D5-261F-42D0-D347ECE4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Aim of the Project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1E4A1-7B19-5C7E-ABDE-A50454F88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59174"/>
            <a:ext cx="7688700" cy="2841925"/>
          </a:xfrm>
        </p:spPr>
        <p:txBody>
          <a:bodyPr>
            <a:normAutofit/>
          </a:bodyPr>
          <a:lstStyle/>
          <a:p>
            <a:r>
              <a:rPr lang="en-US" sz="1800" dirty="0"/>
              <a:t>To develop and evaluate a Deep Neural Network (DNN) model that leverages Trends and Impact Survey Data to provide accurate predictions of COVID-19 cases.</a:t>
            </a:r>
          </a:p>
          <a:p>
            <a:pPr lvl="1"/>
            <a:endParaRPr lang="en-US" sz="1600" b="1" dirty="0"/>
          </a:p>
          <a:p>
            <a:pPr lvl="1"/>
            <a:r>
              <a:rPr lang="en-US" sz="1800" b="1" dirty="0"/>
              <a:t>Model Evaluation:</a:t>
            </a:r>
            <a:r>
              <a:rPr lang="en-US" sz="1800" dirty="0"/>
              <a:t> Compare the DNN model's predictions to actual reported case numbers.</a:t>
            </a:r>
          </a:p>
          <a:p>
            <a:pPr lvl="1"/>
            <a:r>
              <a:rPr lang="en-US" sz="1800" b="1" dirty="0"/>
              <a:t>Informative Insights:</a:t>
            </a:r>
            <a:r>
              <a:rPr lang="en-US" sz="1800" dirty="0"/>
              <a:t> Extract valuable patterns that can guide future public health decisions.</a:t>
            </a: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34D59487-A024-37BE-8A06-3A9E0FE2E6B4}"/>
              </a:ext>
            </a:extLst>
          </p:cNvPr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4878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84E9-05DB-4285-2FE6-1E0788B6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are Deep Neural Networks (DNNs)?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71255-36EF-5B0C-C13F-28BF2C664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1" y="1459174"/>
            <a:ext cx="3070626" cy="3494663"/>
          </a:xfrm>
        </p:spPr>
        <p:txBody>
          <a:bodyPr>
            <a:normAutofit/>
          </a:bodyPr>
          <a:lstStyle/>
          <a:p>
            <a:r>
              <a:rPr lang="en-US" dirty="0"/>
              <a:t>DNNs are a subtype of AI networks with multiple layers between the input and output layers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Each layer comprises neurons that process data, transfer information, and help the network "learn" from data.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Their "depth" allows DNNs to extract intricate, non-linear features from large datasets.</a:t>
            </a:r>
          </a:p>
        </p:txBody>
      </p:sp>
      <p:sp>
        <p:nvSpPr>
          <p:cNvPr id="4" name="Google Shape;111;p15">
            <a:extLst>
              <a:ext uri="{FF2B5EF4-FFF2-40B4-BE49-F238E27FC236}">
                <a16:creationId xmlns:a16="http://schemas.microsoft.com/office/drawing/2014/main" id="{0DD90707-8FE5-A5FF-05F4-EBF05D01690A}"/>
              </a:ext>
            </a:extLst>
          </p:cNvPr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8B753-A845-073E-F35C-E64CF54B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509" y="1617308"/>
            <a:ext cx="3894425" cy="2992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BA1F0-E566-396F-65CE-8ACB2A83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537" y="1760520"/>
            <a:ext cx="1322770" cy="1783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92050F-1F88-BED6-9DEB-9B078AA62BB5}"/>
              </a:ext>
            </a:extLst>
          </p:cNvPr>
          <p:cNvSpPr txBox="1"/>
          <p:nvPr/>
        </p:nvSpPr>
        <p:spPr>
          <a:xfrm>
            <a:off x="8140193" y="1687170"/>
            <a:ext cx="925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Input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0FD0F-4A2A-9660-EAE1-060FB64B60D7}"/>
              </a:ext>
            </a:extLst>
          </p:cNvPr>
          <p:cNvSpPr txBox="1"/>
          <p:nvPr/>
        </p:nvSpPr>
        <p:spPr>
          <a:xfrm>
            <a:off x="3508137" y="2289267"/>
            <a:ext cx="925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2">
                <a:extLst>
                  <a:ext uri="{FF2B5EF4-FFF2-40B4-BE49-F238E27FC236}">
                    <a16:creationId xmlns:a16="http://schemas.microsoft.com/office/drawing/2014/main" id="{DCEC6C48-C3E3-6C02-1058-C149ADAF6764}"/>
                  </a:ext>
                </a:extLst>
              </p:cNvPr>
              <p:cNvSpPr txBox="1"/>
              <p:nvPr/>
            </p:nvSpPr>
            <p:spPr>
              <a:xfrm flipH="1">
                <a:off x="7745426" y="1815052"/>
                <a:ext cx="55168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文字方塊 62">
                <a:extLst>
                  <a:ext uri="{FF2B5EF4-FFF2-40B4-BE49-F238E27FC236}">
                    <a16:creationId xmlns:a16="http://schemas.microsoft.com/office/drawing/2014/main" id="{DCEC6C48-C3E3-6C02-1058-C149ADAF6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45426" y="1815052"/>
                <a:ext cx="551689" cy="169277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3">
                <a:extLst>
                  <a:ext uri="{FF2B5EF4-FFF2-40B4-BE49-F238E27FC236}">
                    <a16:creationId xmlns:a16="http://schemas.microsoft.com/office/drawing/2014/main" id="{50D446A1-5B12-F587-92FE-70B9D5FFAE54}"/>
                  </a:ext>
                </a:extLst>
              </p:cNvPr>
              <p:cNvSpPr txBox="1"/>
              <p:nvPr/>
            </p:nvSpPr>
            <p:spPr>
              <a:xfrm flipH="1">
                <a:off x="7864660" y="2027572"/>
                <a:ext cx="55168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字方塊 63">
                <a:extLst>
                  <a:ext uri="{FF2B5EF4-FFF2-40B4-BE49-F238E27FC236}">
                    <a16:creationId xmlns:a16="http://schemas.microsoft.com/office/drawing/2014/main" id="{50D446A1-5B12-F587-92FE-70B9D5FFA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64660" y="2027572"/>
                <a:ext cx="551689" cy="169277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4">
                <a:extLst>
                  <a:ext uri="{FF2B5EF4-FFF2-40B4-BE49-F238E27FC236}">
                    <a16:creationId xmlns:a16="http://schemas.microsoft.com/office/drawing/2014/main" id="{B764A310-9F5E-3B29-2640-4D47F8E27778}"/>
                  </a:ext>
                </a:extLst>
              </p:cNvPr>
              <p:cNvSpPr txBox="1"/>
              <p:nvPr/>
            </p:nvSpPr>
            <p:spPr>
              <a:xfrm flipH="1">
                <a:off x="7588815" y="2204628"/>
                <a:ext cx="55168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字方塊 64">
                <a:extLst>
                  <a:ext uri="{FF2B5EF4-FFF2-40B4-BE49-F238E27FC236}">
                    <a16:creationId xmlns:a16="http://schemas.microsoft.com/office/drawing/2014/main" id="{B764A310-9F5E-3B29-2640-4D47F8E27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88815" y="2204628"/>
                <a:ext cx="551689" cy="169277"/>
              </a:xfrm>
              <a:prstGeom prst="rect">
                <a:avLst/>
              </a:prstGeom>
              <a:blipFill>
                <a:blip r:embed="rId6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6564-98F3-E557-CB01-732CA8C1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Do DNNs Learn?</a:t>
            </a:r>
            <a:endParaRPr lang="en-US" dirty="0"/>
          </a:p>
        </p:txBody>
      </p:sp>
      <p:sp>
        <p:nvSpPr>
          <p:cNvPr id="4" name="Google Shape;111;p15">
            <a:extLst>
              <a:ext uri="{FF2B5EF4-FFF2-40B4-BE49-F238E27FC236}">
                <a16:creationId xmlns:a16="http://schemas.microsoft.com/office/drawing/2014/main" id="{18D29706-5FA2-D652-9C08-A58B26AD124F}"/>
              </a:ext>
            </a:extLst>
          </p:cNvPr>
          <p:cNvSpPr txBox="1"/>
          <p:nvPr/>
        </p:nvSpPr>
        <p:spPr>
          <a:xfrm>
            <a:off x="3913213" y="148500"/>
            <a:ext cx="1414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848DA3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endParaRPr sz="1700" dirty="0">
              <a:solidFill>
                <a:srgbClr val="848DA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AB35D904-4AD5-0F83-343A-A793F28C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072" y="1519464"/>
            <a:ext cx="3185563" cy="298219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Initialization:</a:t>
            </a:r>
            <a:r>
              <a:rPr lang="en-US" dirty="0"/>
              <a:t> Weights are randomly set for all neurons.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Forward Propagation:</a:t>
            </a:r>
            <a:r>
              <a:rPr lang="en-US" dirty="0"/>
              <a:t> Data is passed through the network, and a prediction is made.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Backpropagation:</a:t>
            </a:r>
            <a:r>
              <a:rPr lang="en-US" dirty="0"/>
              <a:t> Errors between the prediction and the actual value are calculated and propagated backward to adjust weights.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Iteration:</a:t>
            </a:r>
            <a:r>
              <a:rPr lang="en-US" dirty="0"/>
              <a:t> The above steps are repeated, refining weights to reduce errors.</a:t>
            </a:r>
          </a:p>
          <a:p>
            <a:endParaRPr 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CE2A21F-FAA0-ED14-9772-50F0C26C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213" y="1519464"/>
            <a:ext cx="4762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2944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1918</Words>
  <Application>Microsoft Macintosh PowerPoint</Application>
  <PresentationFormat>On-screen Show (16:9)</PresentationFormat>
  <Paragraphs>230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Raleway</vt:lpstr>
      <vt:lpstr>Trebuchet MS</vt:lpstr>
      <vt:lpstr>Cambria Math</vt:lpstr>
      <vt:lpstr>Lato</vt:lpstr>
      <vt:lpstr>Sarabun</vt:lpstr>
      <vt:lpstr>Arial</vt:lpstr>
      <vt:lpstr>Streamline</vt:lpstr>
      <vt:lpstr>Predicting COVID-19 Cases Using Deep Neural Networks Based on Trends and Impact Survey Data  </vt:lpstr>
      <vt:lpstr>Overview</vt:lpstr>
      <vt:lpstr>COVID-19 Trends and Impact Survey (CTIS)</vt:lpstr>
      <vt:lpstr>PowerPoint Presentation</vt:lpstr>
      <vt:lpstr>PowerPoint Presentation</vt:lpstr>
      <vt:lpstr>Significance of Predicting COVID-19 with DNNs</vt:lpstr>
      <vt:lpstr>Aim of the Project</vt:lpstr>
      <vt:lpstr>What are Deep Neural Networks (DNNs)?</vt:lpstr>
      <vt:lpstr>How Do DNNs Learn?</vt:lpstr>
      <vt:lpstr>How Do DNNs Learn?</vt:lpstr>
      <vt:lpstr>How Do DNNs Learn?</vt:lpstr>
      <vt:lpstr>Optimizers: SGD vs. Adam </vt:lpstr>
      <vt:lpstr>Data Preprocessing</vt:lpstr>
      <vt:lpstr>Model Architecture &amp; Training </vt:lpstr>
      <vt:lpstr>Loss Function Plot Analysis</vt:lpstr>
      <vt:lpstr>Adjusting the Number of Layers to Minimize Loss </vt:lpstr>
      <vt:lpstr>Models Performance with different Optimizer</vt:lpstr>
      <vt:lpstr>Measuring the Model’s Performance </vt:lpstr>
      <vt:lpstr>Model Fitting to Data</vt:lpstr>
      <vt:lpstr>Future Works</vt:lpstr>
      <vt:lpstr>Acknowledgment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COVID-19 Cases Using Deep Neural Networks Based on Trends and Impact Survey Data  </dc:title>
  <cp:lastModifiedBy>Zein, Dania</cp:lastModifiedBy>
  <cp:revision>23</cp:revision>
  <dcterms:modified xsi:type="dcterms:W3CDTF">2023-10-12T02:34:12Z</dcterms:modified>
</cp:coreProperties>
</file>